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9" r:id="rId17"/>
    <p:sldId id="28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3E69-7D25-4A50-A54B-899A5A4D05B6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C91D-A253-46E7-AD0A-533772F6B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620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3E69-7D25-4A50-A54B-899A5A4D05B6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C91D-A253-46E7-AD0A-533772F6B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303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3E69-7D25-4A50-A54B-899A5A4D05B6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C91D-A253-46E7-AD0A-533772F6B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71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3E69-7D25-4A50-A54B-899A5A4D05B6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C91D-A253-46E7-AD0A-533772F6B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3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3E69-7D25-4A50-A54B-899A5A4D05B6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C91D-A253-46E7-AD0A-533772F6B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48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3E69-7D25-4A50-A54B-899A5A4D05B6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C91D-A253-46E7-AD0A-533772F6B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936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3E69-7D25-4A50-A54B-899A5A4D05B6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C91D-A253-46E7-AD0A-533772F6B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79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3E69-7D25-4A50-A54B-899A5A4D05B6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C91D-A253-46E7-AD0A-533772F6B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3E69-7D25-4A50-A54B-899A5A4D05B6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C91D-A253-46E7-AD0A-533772F6B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125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3E69-7D25-4A50-A54B-899A5A4D05B6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C91D-A253-46E7-AD0A-533772F6B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034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43E69-7D25-4A50-A54B-899A5A4D05B6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AC91D-A253-46E7-AD0A-533772F6B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556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43E69-7D25-4A50-A54B-899A5A4D05B6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AC91D-A253-46E7-AD0A-533772F6B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71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CHAPTER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315436"/>
          </a:xfrm>
        </p:spPr>
        <p:txBody>
          <a:bodyPr>
            <a:normAutofit/>
          </a:bodyPr>
          <a:lstStyle/>
          <a:p>
            <a:pPr lvl="0"/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Layered Models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Simachew M.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1071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371600"/>
            <a:ext cx="10644051" cy="4805363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rate at which the data are absorbed by the receiver is less than the rate at which data are produced in the sender, the data link layer imposes a flow control mechanism to avoid overwhelming the receiver.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data link layer adds reliability to the physical layer by adding mechanisms to detect and retransmit damaged or lost frames.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two or more devices are connected to the same link, data link layer protocols are necessary to determine which device has control over the link at any given time.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164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8098"/>
          </a:xfrm>
        </p:spPr>
        <p:txBody>
          <a:bodyPr>
            <a:normAutofit/>
          </a:bodyPr>
          <a:lstStyle/>
          <a:p>
            <a:pPr lvl="2" algn="ctr" rtl="0">
              <a:lnSpc>
                <a:spcPct val="90000"/>
              </a:lnSpc>
              <a:spcBef>
                <a:spcPct val="0"/>
              </a:spcBef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 Layer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0790"/>
            <a:ext cx="10774680" cy="5238204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responsible for the source-to-destination delivery of a packet,</a:t>
            </a: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possibly across multiple networks (links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lnSpc>
                <a:spcPct val="100000"/>
              </a:lnSpc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data link layer oversees the</a:t>
            </a: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 of the packet between two systems on the same network (links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algn="just">
              <a:lnSpc>
                <a:spcPct val="100000"/>
              </a:lnSpc>
            </a:pP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network layer ensures that each packet gets from its point of origin to its final destination. </a:t>
            </a:r>
            <a:endParaRPr lang="en-I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manages the delivery of individual data packets from source to destination through appropriate addressing and routing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network layer adds a header to the packet coming from the upper layer that, among other things, includes the logical addresses of the sender and receiver.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performs routing functions.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477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ctr" rtl="0">
              <a:lnSpc>
                <a:spcPct val="90000"/>
              </a:lnSpc>
              <a:spcBef>
                <a:spcPct val="0"/>
              </a:spcBef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 Layer</a:t>
            </a:r>
            <a:r>
              <a:rPr lang="en-US" sz="1800" b="1" dirty="0"/>
              <a:t/>
            </a:r>
            <a:br>
              <a:rPr lang="en-US" sz="1800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0813869" cy="4640489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transport layer is responsible for process-to-process delivery of the entire message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process is an application program running on a host.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Whereas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network layer oversees source to-destination delivery of individual packets, it does not recognize any relationship between those packets.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ensures that the whole message arrives intact and in order, overseeing both error control and flow control at the source-to-destination level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680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ctr" rtl="0">
              <a:lnSpc>
                <a:spcPct val="90000"/>
              </a:lnSpc>
              <a:spcBef>
                <a:spcPct val="0"/>
              </a:spcBef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Session Layer</a:t>
            </a:r>
            <a:r>
              <a:rPr lang="en-US" sz="1800" b="1" dirty="0"/>
              <a:t/>
            </a:r>
            <a:br>
              <a:rPr lang="en-US" sz="1800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410788"/>
            <a:ext cx="10996750" cy="5016137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session layer is the network </a:t>
            </a:r>
            <a:r>
              <a:rPr lang="en-I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dialog controller.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establishes, maintains, and synchronizes the interaction among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systems.</a:t>
            </a:r>
          </a:p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session layer allows two systems to enter into a dialog.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allows a process to add checkpoints, or synchronization points, to a stream of data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example, if a system is sending a file of 2000 pages, it is advisable to insert checkpoints after every 100 pages to ensure that each 100-page unit is received and acknowledged independently.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9934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ctr" rtl="0">
              <a:lnSpc>
                <a:spcPct val="90000"/>
              </a:lnSpc>
              <a:spcBef>
                <a:spcPct val="0"/>
              </a:spcBef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Layer</a:t>
            </a:r>
            <a:r>
              <a:rPr lang="en-US" sz="1800" b="1" dirty="0"/>
              <a:t/>
            </a:r>
            <a:br>
              <a:rPr lang="en-US" sz="1800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defines the format of the data to be exchanged between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applications.</a:t>
            </a:r>
          </a:p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defines the syntax used between application entities and provides for the selection and subsequent modification of the representation used.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monitors syntax and semantics of transmitted information through translation, compression, and encryption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2256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ctr" rtl="0">
              <a:lnSpc>
                <a:spcPct val="90000"/>
              </a:lnSpc>
              <a:spcBef>
                <a:spcPct val="0"/>
              </a:spcBef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Layer</a:t>
            </a:r>
            <a:r>
              <a:rPr lang="en-US" sz="1800" b="1" dirty="0"/>
              <a:t/>
            </a:r>
            <a:br>
              <a:rPr lang="en-US" sz="1800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774680" cy="4605609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a means for application programs to access the OSI environment.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layer contains management functions and generally useful mechanisms that support distributed applications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used as an interface between user and applications on the network. </a:t>
            </a:r>
          </a:p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allows a user to access files in a remote host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the basis for e-mail forwarding and storage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983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5663"/>
          </a:xfrm>
        </p:spPr>
        <p:txBody>
          <a:bodyPr/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Peer-to-Peer Processes</a:t>
            </a:r>
            <a:r>
              <a:rPr lang="en-US" sz="1800" b="1" dirty="0"/>
              <a:t/>
            </a:r>
            <a:br>
              <a:rPr lang="en-US" sz="1800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410788"/>
            <a:ext cx="11009811" cy="5172891"/>
          </a:xfrm>
        </p:spPr>
        <p:txBody>
          <a:bodyPr>
            <a:normAutofit lnSpcReduction="10000"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Within a single machine, each layer calls upon the services of the layer just below it.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Layer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3, for example, uses the services provided by layer 2 and provides services for layer 4.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Between machines, layer </a:t>
            </a:r>
            <a:r>
              <a:rPr lang="en-I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one machine communicates with layer </a:t>
            </a:r>
            <a:r>
              <a:rPr lang="en-I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another machine.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is governed by an agreed-upon series of rules and conventions called protocols.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processes on each machine that communicate at a given layer are called peer-to-peer processes.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between machines is therefore a peer-to-peer process using the protocols appropriate to a given layer.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273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9794" y="1690688"/>
            <a:ext cx="8987245" cy="4409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9548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TCP/IP Reference model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90688"/>
            <a:ext cx="10905310" cy="4486275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network be able to survive loss of subnet hardware, with existing conversations not being broken off.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connections remain intact as long as the source and destination machines were functioning,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even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some of the machines or transmission lines in between were suddenly put out of operation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ability to connect multiple networks in a seamless way was one of the major design goals from the very beginning.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TCP/IP reference model contains four layers instead of seven as in OSI reference model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has four layers.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2684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ctr" rtl="0">
              <a:lnSpc>
                <a:spcPct val="90000"/>
              </a:lnSpc>
              <a:spcBef>
                <a:spcPct val="0"/>
              </a:spcBef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 Interface(Access) Layer</a:t>
            </a:r>
            <a:r>
              <a:rPr lang="en-US" sz="1800" b="1" dirty="0"/>
              <a:t/>
            </a:r>
            <a:br>
              <a:rPr lang="en-US" sz="1800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Network Interface Layer (also called the Network Access Layer) is responsible for placing TCP/IP packets on the network medium and receiving TCP/IP packets off the network medium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encompasses the Data Link and Physical layers of the OSI Model. </a:t>
            </a:r>
            <a:endParaRPr lang="en-I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939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Contents to be discussed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 algn="just">
              <a:lnSpc>
                <a:spcPct val="150000"/>
              </a:lnSpc>
              <a:spcBef>
                <a:spcPts val="1000"/>
              </a:spcBef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Layer Architecture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 algn="just">
              <a:lnSpc>
                <a:spcPct val="150000"/>
              </a:lnSpc>
              <a:spcBef>
                <a:spcPts val="1000"/>
              </a:spcBef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Needs of layered model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 algn="just">
              <a:lnSpc>
                <a:spcPct val="150000"/>
              </a:lnSpc>
              <a:spcBef>
                <a:spcPts val="1000"/>
              </a:spcBef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of the OSI reference model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 algn="just">
              <a:lnSpc>
                <a:spcPct val="150000"/>
              </a:lnSpc>
              <a:spcBef>
                <a:spcPts val="1000"/>
              </a:spcBef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Peer-to-Peer Processes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Layers In OSI 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</a:p>
          <a:p>
            <a:pPr algn="just">
              <a:lnSpc>
                <a:spcPct val="150000"/>
              </a:lnSpc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TCP/IP Reference model </a:t>
            </a:r>
            <a:endParaRPr lang="en-I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2517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l" rtl="0">
              <a:lnSpc>
                <a:spcPct val="90000"/>
              </a:lnSpc>
              <a:spcBef>
                <a:spcPct val="0"/>
              </a:spcBef>
            </a:pPr>
            <a:r>
              <a:rPr lang="en-GB" sz="1800" b="1" dirty="0"/>
              <a:t>Internet Layer</a:t>
            </a:r>
            <a:r>
              <a:rPr lang="en-US" sz="1800" b="1" dirty="0"/>
              <a:t/>
            </a:r>
            <a:br>
              <a:rPr lang="en-US" sz="1800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214846"/>
            <a:ext cx="11062063" cy="5643154"/>
          </a:xfrm>
        </p:spPr>
        <p:txBody>
          <a:bodyPr>
            <a:normAutofit fontScale="32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n-I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Internet Layer is responsible for addressing, packaging, and routing functions. The core protocols of the Internet Layer are IP, ARP, ICMP, and IGMP.</a:t>
            </a:r>
            <a:endParaRPr lang="en-US" sz="7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</a:pPr>
            <a:r>
              <a:rPr lang="en-I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Internet Protocol (IP) is a routable protocol responsible for IP addressing and the fragmentation and reassembly of packets. </a:t>
            </a:r>
            <a:endParaRPr lang="en-US" sz="7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</a:pPr>
            <a:r>
              <a:rPr lang="en-I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Address Resolution Protocol (ARP) is responsible for the resolution of the Internet Layer address to the Network Interface Layer address, such as a hardware address.</a:t>
            </a:r>
            <a:endParaRPr lang="en-US" sz="7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</a:pPr>
            <a:r>
              <a:rPr lang="en-I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Internet Control Message Protocol (ICMP) is responsible for providing diagnostic functions and reporting errors or conditions regarding the delivery of IP packets.</a:t>
            </a:r>
            <a:endParaRPr lang="en-US" sz="7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</a:pPr>
            <a:r>
              <a:rPr lang="en-I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Internet Group Management Protocol (IGMP) is responsible for the management of IP multicast groups</a:t>
            </a:r>
            <a:r>
              <a:rPr lang="en-IN" sz="7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IN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Internet Layer is analogous to the Network layer of the OSI model.</a:t>
            </a:r>
            <a:endParaRPr lang="en-US" sz="7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/>
              <a:t> 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4780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1344"/>
          </a:xfrm>
        </p:spPr>
        <p:txBody>
          <a:bodyPr>
            <a:normAutofit fontScale="90000"/>
          </a:bodyPr>
          <a:lstStyle/>
          <a:p>
            <a:pPr lvl="2" algn="l" rtl="0">
              <a:lnSpc>
                <a:spcPct val="90000"/>
              </a:lnSpc>
              <a:spcBef>
                <a:spcPct val="0"/>
              </a:spcBef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 Layer</a:t>
            </a:r>
            <a:r>
              <a:rPr lang="en-US" sz="1800" b="1" dirty="0"/>
              <a:t/>
            </a:r>
            <a:br>
              <a:rPr lang="en-US" sz="1800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89" y="979713"/>
            <a:ext cx="11260181" cy="5878287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responsible for providing the Application Layer with session and datagram communication </a:t>
            </a:r>
            <a:r>
              <a:rPr lang="en-IN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services. </a:t>
            </a:r>
          </a:p>
          <a:p>
            <a:pPr algn="just">
              <a:lnSpc>
                <a:spcPct val="120000"/>
              </a:lnSpc>
            </a:pPr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core protocols of the Transport Layer are TCP and the User Datagram Protocol (UDP).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</a:pPr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TCP provides a one-to-one, connection-oriented, reliable communications service. </a:t>
            </a:r>
            <a:endParaRPr lang="en-IN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</a:pPr>
            <a:r>
              <a:rPr lang="en-IN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TCP </a:t>
            </a:r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responsible for the establishment of a TCP connection, the sequencing and acknowledgment of packets sent, and the recovery (retransmission) of packets lost during transmission</a:t>
            </a:r>
            <a:r>
              <a:rPr lang="en-IN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20000"/>
              </a:lnSpc>
            </a:pPr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UDP provides a one-to-one or one-to-many, connectionless, unreliable communications service. </a:t>
            </a:r>
            <a:endParaRPr lang="en-IN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</a:pPr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UDP is used when the amount of data to be transferred is </a:t>
            </a:r>
            <a:r>
              <a:rPr lang="en-IN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small. 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4714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1972"/>
          </a:xfrm>
        </p:spPr>
        <p:txBody>
          <a:bodyPr/>
          <a:lstStyle/>
          <a:p>
            <a:pPr lvl="2" algn="l" rtl="0">
              <a:lnSpc>
                <a:spcPct val="90000"/>
              </a:lnSpc>
              <a:spcBef>
                <a:spcPct val="0"/>
              </a:spcBef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Layer</a:t>
            </a:r>
            <a:r>
              <a:rPr lang="en-US" sz="1800" b="1" dirty="0"/>
              <a:t/>
            </a:r>
            <a:br>
              <a:rPr lang="en-US" sz="1800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371600"/>
            <a:ext cx="10761617" cy="5133703"/>
          </a:xfrm>
        </p:spPr>
        <p:txBody>
          <a:bodyPr>
            <a:normAutofit/>
          </a:bodyPr>
          <a:lstStyle/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applications the ability to access the services of the other layers and defines the protocols that applications use to exchange data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HyperText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Transfer Protocol (HTTP) is used to transfer files that make up the Web pages of the World Wide Web.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File Transfer Protocol (FTP) is used for interactive file transfer.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Simple Mail Transfer Protocol (SMTP) is used for the transfer of mail messages and attachments.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Telnet, a terminal emulation protocol, is used for remote login to network hosts.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Domain Name System (DNS) is used to resolve a host name to an IP address.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8977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6571"/>
            <a:ext cx="10515600" cy="1188720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5 layers of TCP/IP model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5920" y="2129246"/>
            <a:ext cx="9143999" cy="4193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3765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1417" y="1907176"/>
            <a:ext cx="9640389" cy="4193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1078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</a:p>
          <a:p>
            <a:pPr marL="0" indent="0" algn="ctr">
              <a:buNone/>
            </a:pPr>
            <a:endParaRPr lang="en-US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END!</a:t>
            </a:r>
          </a:p>
          <a:p>
            <a:pPr marL="0" indent="0" algn="ctr">
              <a:buNone/>
            </a:pPr>
            <a:r>
              <a:rPr lang="en-U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THANKS A LOT FOR YOUR </a:t>
            </a:r>
          </a:p>
          <a:p>
            <a:pPr marL="0" indent="0" algn="ctr">
              <a:buNone/>
            </a:pPr>
            <a:r>
              <a:rPr lang="en-U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ATTENSION</a:t>
            </a:r>
          </a:p>
          <a:p>
            <a:pPr marL="0" indent="0" algn="ctr">
              <a:buNone/>
            </a:pPr>
            <a:r>
              <a:rPr lang="en-U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721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Layer Architecture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9978"/>
            <a:ext cx="10866120" cy="5042262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of the networks that were built used different hardware and software implementations,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result, they were incompatible and it became difficult for networks using different specifications to communicate with each other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address the problem of networks being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incompatible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unable to communicate with each other, we need some way of structured model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widely accepted structuring technique is </a:t>
            </a:r>
            <a:r>
              <a:rPr lang="en-IN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layering.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communications functions are partitioned into a hierarchical set of layers.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402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1972"/>
          </a:xfrm>
        </p:spPr>
        <p:txBody>
          <a:bodyPr/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Needs of layered model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7096"/>
            <a:ext cx="10515600" cy="5381897"/>
          </a:xfrm>
        </p:spPr>
        <p:txBody>
          <a:bodyPr/>
          <a:lstStyle/>
          <a:p>
            <a:r>
              <a:rPr lang="en-IN" dirty="0"/>
              <a:t>The main objective of a computer network is to be able to transfer the data from sender to receiver</a:t>
            </a:r>
            <a:r>
              <a:rPr lang="en-IN" dirty="0" smtClean="0"/>
              <a:t>.</a:t>
            </a:r>
          </a:p>
          <a:p>
            <a:r>
              <a:rPr lang="en-IN" dirty="0" smtClean="0"/>
              <a:t>It can </a:t>
            </a:r>
            <a:r>
              <a:rPr lang="en-IN" dirty="0"/>
              <a:t>be done by breaking it into small sub tasks, each of which are well defined</a:t>
            </a:r>
            <a:r>
              <a:rPr lang="en-IN" dirty="0" smtClean="0"/>
              <a:t>.</a:t>
            </a:r>
          </a:p>
          <a:p>
            <a:r>
              <a:rPr lang="en-IN" dirty="0"/>
              <a:t>we can call these sub tasks as layers</a:t>
            </a:r>
            <a:r>
              <a:rPr lang="en-IN" dirty="0" smtClean="0"/>
              <a:t>.</a:t>
            </a:r>
          </a:p>
          <a:p>
            <a:r>
              <a:rPr lang="en-IN" dirty="0"/>
              <a:t>every task or job can be done by dividing it into sub task or layers. </a:t>
            </a:r>
            <a:endParaRPr lang="en-IN" dirty="0" smtClean="0"/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3944983"/>
            <a:ext cx="5943600" cy="2704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01954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4662"/>
            <a:ext cx="10800806" cy="5107577"/>
          </a:xfrm>
        </p:spPr>
        <p:txBody>
          <a:bodyPr>
            <a:normAutofit/>
          </a:bodyPr>
          <a:lstStyle/>
          <a:p>
            <a:pPr algn="just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sender site,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activities take place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higher level to lower level. </a:t>
            </a:r>
          </a:p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Higher Layer: The sender writes the letter along with the sender and receivers address and put it in an envelope and drop it in the mailbox.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Middle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Layer: The letter is picked up by the post man and delivered to the post office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Lower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Layer: The letters at the post office are sorted and are ready to be transported through a carrier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During transition the letter may be carried by truck, plane or ship or a combination of transport modes before it reaches the destination post office.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466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319350"/>
            <a:ext cx="10787743" cy="5199016"/>
          </a:xfrm>
        </p:spPr>
        <p:txBody>
          <a:bodyPr>
            <a:normAutofit/>
          </a:bodyPr>
          <a:lstStyle/>
          <a:p>
            <a:pPr algn="just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Receiver site,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activities take place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Lower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Layer: The carrier delivers the letter to the destination post office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Middle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Layer: After sorting, the letter is delivered to the receivers mail box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Higher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Layer: The receiver picks up the letter, opens the envelope and reads it.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activities in the entire task are organized into three layers.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activity at the sender or receiver side occurs in a particular order at the hierarchy.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important and complex activities are organized into the Higher Layer and the simpler ones into middle and lower layer.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603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of the OSI reference model</a:t>
            </a:r>
            <a:r>
              <a:rPr lang="en-US" sz="1800" b="1" dirty="0"/>
              <a:t/>
            </a:r>
            <a:br>
              <a:rPr lang="en-US" sz="1800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9978"/>
            <a:ext cx="10774680" cy="5316582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the rapid growth of networking hardware and software,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 arose for standard protocols that could allow hardware and software from different vendors to communicate.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Open Systems Interconnection (OSI) Model was developed by International Organization for Standardization (ISO).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was developed to allow systems with different platforms to communicate with each other.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 network model that defines the protocols for network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communications</a:t>
            </a:r>
          </a:p>
          <a:p>
            <a:pPr lvl="0" algn="just">
              <a:lnSpc>
                <a:spcPct val="16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represents the seven layers of the process by which data is packaged and transmitted from a sending application through the physical wires to the receiving application.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677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Layers In OSI Model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1416"/>
            <a:ext cx="10800806" cy="5316583"/>
          </a:xfrm>
        </p:spPr>
        <p:txBody>
          <a:bodyPr>
            <a:noAutofit/>
          </a:bodyPr>
          <a:lstStyle/>
          <a:p>
            <a:pPr marL="228600" lvl="2" algn="just">
              <a:lnSpc>
                <a:spcPct val="100000"/>
              </a:lnSpc>
              <a:spcBef>
                <a:spcPts val="1000"/>
              </a:spcBef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Physical Layer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bottom-most 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layer.</a:t>
            </a:r>
          </a:p>
          <a:p>
            <a:pPr algn="just">
              <a:lnSpc>
                <a:spcPct val="100000"/>
              </a:lnSpc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physical part of the network that connects network components together.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layer that actually interacts with the transmission 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media</a:t>
            </a:r>
          </a:p>
          <a:p>
            <a:pPr algn="just">
              <a:lnSpc>
                <a:spcPct val="100000"/>
              </a:lnSpc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involved in physically carrying information from one node in the network to the next. </a:t>
            </a:r>
            <a:endParaRPr lang="en-I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services for the data link layer. </a:t>
            </a:r>
            <a:endParaRPr lang="en-I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 a signal 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 a data which represented by 0 and 1 in data link layer. </a:t>
            </a:r>
          </a:p>
          <a:p>
            <a:pPr algn="just">
              <a:lnSpc>
                <a:spcPct val="100000"/>
              </a:lnSpc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transmission medium is a passive 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entity it is controlled by transmission layer. </a:t>
            </a:r>
          </a:p>
          <a:p>
            <a:pPr algn="just">
              <a:lnSpc>
                <a:spcPct val="100000"/>
              </a:lnSpc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physical layer covers the physical interface between devices and the rules by which bits are passed from one to another.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175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ctr" rtl="0">
              <a:lnSpc>
                <a:spcPct val="90000"/>
              </a:lnSpc>
              <a:spcBef>
                <a:spcPct val="0"/>
              </a:spcBef>
            </a:pP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Link Layer</a:t>
            </a:r>
            <a:r>
              <a:rPr lang="en-US" sz="1800" b="1" dirty="0"/>
              <a:t/>
            </a:r>
            <a:br>
              <a:rPr lang="en-US" sz="1800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410790"/>
            <a:ext cx="10957561" cy="4950822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data link layer attempts to make the physical link reliable while providing the means to activate, maintain, and deactivate the link. </a:t>
            </a:r>
            <a:endParaRPr lang="en-I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provides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error detection and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 for higher layer. 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responsible for the reliable transfer of data frames from one node to another connected by the physical layer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data link layer divides the stream of bits received from the network layer into manageable data units called frames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0 frames.</a:t>
            </a:r>
          </a:p>
          <a:p>
            <a:pPr algn="just">
              <a:lnSpc>
                <a:spcPct val="150000"/>
              </a:lnSpc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frames are to be distributed to different systems on the network, the data link layer adds a header to the frame to define the sender and/or receiver of the frame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180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1837</Words>
  <Application>Microsoft Office PowerPoint</Application>
  <PresentationFormat>Widescreen</PresentationFormat>
  <Paragraphs>141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Office Theme</vt:lpstr>
      <vt:lpstr>CHAPTER 4</vt:lpstr>
      <vt:lpstr>Contents to be discussed</vt:lpstr>
      <vt:lpstr>Layer Architecture </vt:lpstr>
      <vt:lpstr>Needs of layered model </vt:lpstr>
      <vt:lpstr>Cont. </vt:lpstr>
      <vt:lpstr>Cont. </vt:lpstr>
      <vt:lpstr>Overview of the OSI reference model </vt:lpstr>
      <vt:lpstr>Layers In OSI Model</vt:lpstr>
      <vt:lpstr>Data Link Layer </vt:lpstr>
      <vt:lpstr>Cont. </vt:lpstr>
      <vt:lpstr>Network Layer </vt:lpstr>
      <vt:lpstr>Transport Layer </vt:lpstr>
      <vt:lpstr>Session Layer </vt:lpstr>
      <vt:lpstr>Presentation Layer </vt:lpstr>
      <vt:lpstr>Application Layer </vt:lpstr>
      <vt:lpstr>Peer-to-Peer Processes </vt:lpstr>
      <vt:lpstr>Cont. </vt:lpstr>
      <vt:lpstr>TCP/IP Reference model </vt:lpstr>
      <vt:lpstr>Network Interface(Access) Layer </vt:lpstr>
      <vt:lpstr>Internet Layer </vt:lpstr>
      <vt:lpstr>Transport Layer </vt:lpstr>
      <vt:lpstr>Application Layer </vt:lpstr>
      <vt:lpstr>The 5 layers of TCP/IP model </vt:lpstr>
      <vt:lpstr>.</vt:lpstr>
      <vt:lpstr>. </vt:lpstr>
    </vt:vector>
  </TitlesOfParts>
  <Company>TEMAOS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</dc:title>
  <dc:creator>SEMA</dc:creator>
  <cp:lastModifiedBy>SEMA</cp:lastModifiedBy>
  <cp:revision>117</cp:revision>
  <dcterms:created xsi:type="dcterms:W3CDTF">2021-04-06T11:31:44Z</dcterms:created>
  <dcterms:modified xsi:type="dcterms:W3CDTF">2021-04-07T11:15:05Z</dcterms:modified>
</cp:coreProperties>
</file>